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95" r:id="rId3"/>
    <p:sldId id="301" r:id="rId4"/>
    <p:sldId id="283" r:id="rId5"/>
    <p:sldId id="300" r:id="rId6"/>
    <p:sldId id="284" r:id="rId7"/>
    <p:sldId id="303" r:id="rId8"/>
    <p:sldId id="256" r:id="rId9"/>
    <p:sldId id="305" r:id="rId10"/>
    <p:sldId id="286" r:id="rId11"/>
    <p:sldId id="287" r:id="rId12"/>
    <p:sldId id="281" r:id="rId13"/>
    <p:sldId id="306" r:id="rId14"/>
    <p:sldId id="288" r:id="rId15"/>
    <p:sldId id="289" r:id="rId16"/>
    <p:sldId id="290" r:id="rId17"/>
    <p:sldId id="292" r:id="rId18"/>
    <p:sldId id="304" r:id="rId19"/>
    <p:sldId id="282" r:id="rId20"/>
    <p:sldId id="285" r:id="rId21"/>
    <p:sldId id="291" r:id="rId22"/>
    <p:sldId id="307" r:id="rId23"/>
    <p:sldId id="298" r:id="rId24"/>
    <p:sldId id="296" r:id="rId25"/>
    <p:sldId id="293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4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936"/>
  </p:normalViewPr>
  <p:slideViewPr>
    <p:cSldViewPr snapToGrid="0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11B3C-2FF4-4C01-BDD6-E51A8BBE944B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C62ECA-04C0-4E1B-B9A6-57D06E7DE9C5}">
      <dgm:prSet/>
      <dgm:spPr/>
      <dgm:t>
        <a:bodyPr/>
        <a:lstStyle/>
        <a:p>
          <a:r>
            <a:rPr lang="en-IE" b="0" i="0"/>
            <a:t>Pairs trading strategy generated higher risk-adjusted returns than the benchmark.</a:t>
          </a:r>
          <a:endParaRPr lang="en-US"/>
        </a:p>
      </dgm:t>
    </dgm:pt>
    <dgm:pt modelId="{C63A6513-0CCA-4595-9C0D-01A375A7E78F}" type="parTrans" cxnId="{7E4526C3-A0B2-4580-AC42-633F9DE96F53}">
      <dgm:prSet/>
      <dgm:spPr/>
      <dgm:t>
        <a:bodyPr/>
        <a:lstStyle/>
        <a:p>
          <a:endParaRPr lang="en-US"/>
        </a:p>
      </dgm:t>
    </dgm:pt>
    <dgm:pt modelId="{313710FE-2D0D-44F8-A156-AD77CBF455F4}" type="sibTrans" cxnId="{7E4526C3-A0B2-4580-AC42-633F9DE96F53}">
      <dgm:prSet/>
      <dgm:spPr/>
      <dgm:t>
        <a:bodyPr/>
        <a:lstStyle/>
        <a:p>
          <a:endParaRPr lang="en-US"/>
        </a:p>
      </dgm:t>
    </dgm:pt>
    <dgm:pt modelId="{E97A31AF-4488-4F02-9EE2-6264D4B5A662}">
      <dgm:prSet/>
      <dgm:spPr/>
      <dgm:t>
        <a:bodyPr/>
        <a:lstStyle/>
        <a:p>
          <a:r>
            <a:rPr lang="en-IE" b="0" i="0"/>
            <a:t>Investors should consider their risk tolerance before adopting this strategy, as it involves trading specific pairs of assets.</a:t>
          </a:r>
          <a:endParaRPr lang="en-US"/>
        </a:p>
      </dgm:t>
    </dgm:pt>
    <dgm:pt modelId="{07F340E7-26DE-4A35-8140-E63E6C85F65F}" type="parTrans" cxnId="{6E34125A-9470-4820-A545-19DECEFE2E33}">
      <dgm:prSet/>
      <dgm:spPr/>
      <dgm:t>
        <a:bodyPr/>
        <a:lstStyle/>
        <a:p>
          <a:endParaRPr lang="en-US"/>
        </a:p>
      </dgm:t>
    </dgm:pt>
    <dgm:pt modelId="{76A919CE-ECF2-4AFC-895C-FCC0F9A224C6}" type="sibTrans" cxnId="{6E34125A-9470-4820-A545-19DECEFE2E33}">
      <dgm:prSet/>
      <dgm:spPr/>
      <dgm:t>
        <a:bodyPr/>
        <a:lstStyle/>
        <a:p>
          <a:endParaRPr lang="en-US"/>
        </a:p>
      </dgm:t>
    </dgm:pt>
    <dgm:pt modelId="{F1440E81-E09D-44CD-A8F1-3B5B64D6DD95}">
      <dgm:prSet/>
      <dgm:spPr/>
      <dgm:t>
        <a:bodyPr/>
        <a:lstStyle/>
        <a:p>
          <a:r>
            <a:rPr lang="en-IE" b="0" i="0"/>
            <a:t>Longer-term analysis is necessary to evaluate the effectiveness of the strategy.</a:t>
          </a:r>
          <a:endParaRPr lang="en-US"/>
        </a:p>
      </dgm:t>
    </dgm:pt>
    <dgm:pt modelId="{1EE9384D-B291-487D-A09D-2B245BA30B82}" type="parTrans" cxnId="{F63D6A44-6FE2-4761-B3A4-D761B0DCFA04}">
      <dgm:prSet/>
      <dgm:spPr/>
      <dgm:t>
        <a:bodyPr/>
        <a:lstStyle/>
        <a:p>
          <a:endParaRPr lang="en-US"/>
        </a:p>
      </dgm:t>
    </dgm:pt>
    <dgm:pt modelId="{34A92389-AA14-4E13-A1AF-9FBCBEECCED0}" type="sibTrans" cxnId="{F63D6A44-6FE2-4761-B3A4-D761B0DCFA04}">
      <dgm:prSet/>
      <dgm:spPr/>
      <dgm:t>
        <a:bodyPr/>
        <a:lstStyle/>
        <a:p>
          <a:endParaRPr lang="en-US"/>
        </a:p>
      </dgm:t>
    </dgm:pt>
    <dgm:pt modelId="{6DE7C2FF-6285-9545-A98F-022A9D2C8143}" type="pres">
      <dgm:prSet presAssocID="{35211B3C-2FF4-4C01-BDD6-E51A8BBE944B}" presName="diagram" presStyleCnt="0">
        <dgm:presLayoutVars>
          <dgm:dir/>
          <dgm:resizeHandles val="exact"/>
        </dgm:presLayoutVars>
      </dgm:prSet>
      <dgm:spPr/>
    </dgm:pt>
    <dgm:pt modelId="{6F513D57-7B1C-544B-BD2E-48C106D0D180}" type="pres">
      <dgm:prSet presAssocID="{2CC62ECA-04C0-4E1B-B9A6-57D06E7DE9C5}" presName="node" presStyleLbl="node1" presStyleIdx="0" presStyleCnt="3">
        <dgm:presLayoutVars>
          <dgm:bulletEnabled val="1"/>
        </dgm:presLayoutVars>
      </dgm:prSet>
      <dgm:spPr/>
    </dgm:pt>
    <dgm:pt modelId="{DFFB2FB1-F991-4C41-987A-118C8E4BB97B}" type="pres">
      <dgm:prSet presAssocID="{313710FE-2D0D-44F8-A156-AD77CBF455F4}" presName="sibTrans" presStyleCnt="0"/>
      <dgm:spPr/>
    </dgm:pt>
    <dgm:pt modelId="{47F3E8B9-C816-7345-AEBF-FE4D71179D08}" type="pres">
      <dgm:prSet presAssocID="{E97A31AF-4488-4F02-9EE2-6264D4B5A662}" presName="node" presStyleLbl="node1" presStyleIdx="1" presStyleCnt="3">
        <dgm:presLayoutVars>
          <dgm:bulletEnabled val="1"/>
        </dgm:presLayoutVars>
      </dgm:prSet>
      <dgm:spPr/>
    </dgm:pt>
    <dgm:pt modelId="{C5F3B645-4224-7342-9C11-B26D7D100405}" type="pres">
      <dgm:prSet presAssocID="{76A919CE-ECF2-4AFC-895C-FCC0F9A224C6}" presName="sibTrans" presStyleCnt="0"/>
      <dgm:spPr/>
    </dgm:pt>
    <dgm:pt modelId="{386F4FA3-3145-AD40-9818-562C729DC144}" type="pres">
      <dgm:prSet presAssocID="{F1440E81-E09D-44CD-A8F1-3B5B64D6DD95}" presName="node" presStyleLbl="node1" presStyleIdx="2" presStyleCnt="3">
        <dgm:presLayoutVars>
          <dgm:bulletEnabled val="1"/>
        </dgm:presLayoutVars>
      </dgm:prSet>
      <dgm:spPr/>
    </dgm:pt>
  </dgm:ptLst>
  <dgm:cxnLst>
    <dgm:cxn modelId="{F63D6A44-6FE2-4761-B3A4-D761B0DCFA04}" srcId="{35211B3C-2FF4-4C01-BDD6-E51A8BBE944B}" destId="{F1440E81-E09D-44CD-A8F1-3B5B64D6DD95}" srcOrd="2" destOrd="0" parTransId="{1EE9384D-B291-487D-A09D-2B245BA30B82}" sibTransId="{34A92389-AA14-4E13-A1AF-9FBCBEECCED0}"/>
    <dgm:cxn modelId="{6E34125A-9470-4820-A545-19DECEFE2E33}" srcId="{35211B3C-2FF4-4C01-BDD6-E51A8BBE944B}" destId="{E97A31AF-4488-4F02-9EE2-6264D4B5A662}" srcOrd="1" destOrd="0" parTransId="{07F340E7-26DE-4A35-8140-E63E6C85F65F}" sibTransId="{76A919CE-ECF2-4AFC-895C-FCC0F9A224C6}"/>
    <dgm:cxn modelId="{64A45A76-9DBB-3042-B564-8CC73FC476A6}" type="presOf" srcId="{2CC62ECA-04C0-4E1B-B9A6-57D06E7DE9C5}" destId="{6F513D57-7B1C-544B-BD2E-48C106D0D180}" srcOrd="0" destOrd="0" presId="urn:microsoft.com/office/officeart/2005/8/layout/default"/>
    <dgm:cxn modelId="{CF7D2089-6F1C-7841-91AE-652F5461DE4C}" type="presOf" srcId="{F1440E81-E09D-44CD-A8F1-3B5B64D6DD95}" destId="{386F4FA3-3145-AD40-9818-562C729DC144}" srcOrd="0" destOrd="0" presId="urn:microsoft.com/office/officeart/2005/8/layout/default"/>
    <dgm:cxn modelId="{85D6F58D-0AF0-354A-B324-E13AC52A2C71}" type="presOf" srcId="{E97A31AF-4488-4F02-9EE2-6264D4B5A662}" destId="{47F3E8B9-C816-7345-AEBF-FE4D71179D08}" srcOrd="0" destOrd="0" presId="urn:microsoft.com/office/officeart/2005/8/layout/default"/>
    <dgm:cxn modelId="{F7D3BCA0-D6DB-0A47-BECD-BCD46C95F65C}" type="presOf" srcId="{35211B3C-2FF4-4C01-BDD6-E51A8BBE944B}" destId="{6DE7C2FF-6285-9545-A98F-022A9D2C8143}" srcOrd="0" destOrd="0" presId="urn:microsoft.com/office/officeart/2005/8/layout/default"/>
    <dgm:cxn modelId="{7E4526C3-A0B2-4580-AC42-633F9DE96F53}" srcId="{35211B3C-2FF4-4C01-BDD6-E51A8BBE944B}" destId="{2CC62ECA-04C0-4E1B-B9A6-57D06E7DE9C5}" srcOrd="0" destOrd="0" parTransId="{C63A6513-0CCA-4595-9C0D-01A375A7E78F}" sibTransId="{313710FE-2D0D-44F8-A156-AD77CBF455F4}"/>
    <dgm:cxn modelId="{7299BFD5-0ACD-F14D-9EA4-ACCAE1E55923}" type="presParOf" srcId="{6DE7C2FF-6285-9545-A98F-022A9D2C8143}" destId="{6F513D57-7B1C-544B-BD2E-48C106D0D180}" srcOrd="0" destOrd="0" presId="urn:microsoft.com/office/officeart/2005/8/layout/default"/>
    <dgm:cxn modelId="{5CBCC94A-6D3C-EC47-8A18-6652F066BBA2}" type="presParOf" srcId="{6DE7C2FF-6285-9545-A98F-022A9D2C8143}" destId="{DFFB2FB1-F991-4C41-987A-118C8E4BB97B}" srcOrd="1" destOrd="0" presId="urn:microsoft.com/office/officeart/2005/8/layout/default"/>
    <dgm:cxn modelId="{BE1D7EA1-AFB5-4843-B22F-09B991F39EB0}" type="presParOf" srcId="{6DE7C2FF-6285-9545-A98F-022A9D2C8143}" destId="{47F3E8B9-C816-7345-AEBF-FE4D71179D08}" srcOrd="2" destOrd="0" presId="urn:microsoft.com/office/officeart/2005/8/layout/default"/>
    <dgm:cxn modelId="{2BD5A2CA-C93C-714D-8135-322A5E6C39C7}" type="presParOf" srcId="{6DE7C2FF-6285-9545-A98F-022A9D2C8143}" destId="{C5F3B645-4224-7342-9C11-B26D7D100405}" srcOrd="3" destOrd="0" presId="urn:microsoft.com/office/officeart/2005/8/layout/default"/>
    <dgm:cxn modelId="{38EA34C6-20C9-F64A-B374-3EA655B83D33}" type="presParOf" srcId="{6DE7C2FF-6285-9545-A98F-022A9D2C8143}" destId="{386F4FA3-3145-AD40-9818-562C729DC1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13D57-7B1C-544B-BD2E-48C106D0D180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b="0" i="0" kern="1200"/>
            <a:t>Pairs trading strategy generated higher risk-adjusted returns than the benchmark.</a:t>
          </a:r>
          <a:endParaRPr lang="en-US" sz="2300" kern="1200"/>
        </a:p>
      </dsp:txBody>
      <dsp:txXfrm>
        <a:off x="1748064" y="2975"/>
        <a:ext cx="3342605" cy="2005563"/>
      </dsp:txXfrm>
    </dsp:sp>
    <dsp:sp modelId="{47F3E8B9-C816-7345-AEBF-FE4D71179D08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b="0" i="0" kern="1200"/>
            <a:t>Investors should consider their risk tolerance before adopting this strategy, as it involves trading specific pairs of assets.</a:t>
          </a:r>
          <a:endParaRPr lang="en-US" sz="2300" kern="1200"/>
        </a:p>
      </dsp:txBody>
      <dsp:txXfrm>
        <a:off x="5424930" y="2975"/>
        <a:ext cx="3342605" cy="2005563"/>
      </dsp:txXfrm>
    </dsp:sp>
    <dsp:sp modelId="{386F4FA3-3145-AD40-9818-562C729DC144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300" b="0" i="0" kern="1200"/>
            <a:t>Longer-term analysis is necessary to evaluate the effectiveness of the strategy.</a:t>
          </a:r>
          <a:endParaRPr lang="en-US" sz="2300" kern="1200"/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AEF8C-53B0-644B-B6E1-3C5E252D7D7E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DDCFD-3976-104C-8B81-8FC3ABC5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7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DDCFD-3976-104C-8B81-8FC3ABC58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3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DDCFD-3976-104C-8B81-8FC3ABC58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E4F8-3B42-F3A8-0E73-88D17235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2447-85CE-4C89-C5E7-9F6F8278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27239-3614-E758-D65B-DDFA6DDB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08B96-0D87-ACFC-38C4-2752EFEA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D42F-FD27-4609-A1BF-4213DE25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861-CD68-4D34-8CC1-724557CD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49FC-ABD8-5B1F-5DC2-0535882F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25A5-89EF-5888-BE05-455711AC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5E1C3-2E13-8594-96A2-9EFC22ED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DE2D7-4CC7-6222-0401-FD9C8650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6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07EAD-F7BE-D898-7D2C-0702419E2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908DF-FD70-1C24-CABA-EA22F6746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2149-E9C2-A9DF-B370-546235F3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4B56-E8C2-8016-C735-BB14A1AD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0D3D9-EBCA-1A79-095A-1D53EB76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9ACB-6BEA-DB03-19F4-80DD80E2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4A3C-038B-E06C-98B0-45045001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7BFF-1B46-6056-C658-E3C5E546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85AB5-125C-7ECB-3169-5CA08125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731AC-5060-1FE5-7D0E-C57D8F8E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1750-6AE5-E78F-82FF-A945FC55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8B311-CFCC-AC59-B975-3DF5FAD44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C844-C9CA-AD11-BC6F-AB8F548F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4F6FC-D582-A56B-7F11-2A77D2D1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53C3-80B7-E314-876E-F8C21CC4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0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B777-ACCB-DA23-BD4B-480FC80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5255-1F81-1CB4-BF48-385FB9513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82EFD-3A0D-C61E-AAAC-2AAE8C064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876A6-ACAB-0DB2-9FD2-D8E931150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77C30-D9E1-5CB6-E8A3-E41904C5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342EB-AFE2-F03B-3150-013F5E51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9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09E1-CF19-4F90-B7B9-0F19D047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D135-3C1E-7611-9C3C-FAE2C130E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3F192-E659-6CDD-EA99-3353C7FA3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C7F91-5512-A76B-F8F0-D7DDDE736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77891-0C6B-8948-820A-3E81C44CE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6570D-EAD8-8E9A-262A-F8A6FDA5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46801-D99B-2CFA-0D34-3079D862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B49A5E-E34C-B788-54C2-9952F176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3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58A3-B71F-7C4A-E794-D89DF933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EDEF9-7505-878A-9072-119C5BF5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BF2B3-007C-52F3-3514-2C8C701F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B5C7-634D-8213-BDDC-929B8B23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FC54F-6D23-9EA3-6492-898A221D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95EFD-1960-D020-87BB-4DE9DD9F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090F-26B3-7EA3-A8DB-BF34764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3878-4E73-E525-81F8-7FA8CC46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D8C8-0866-44B0-1771-9903EF223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1B0AF-AF46-3ADA-2FA2-1C4EB7C5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95374-50E4-F3F6-1BE5-D3B661C6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4B46D-C64D-A013-A46B-511C2B88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A12F9-33EB-710A-E557-321F8337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6163-BA00-0F0E-8CB3-BE3487BD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E2315-A7ED-2220-2459-DECB9526C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82B08-2CE7-EAFC-9FA8-AE9B3172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00FD4-DEEA-C933-CCA7-E2843A90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E1DAD-9749-01B5-97BF-E3A6FF1B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45925-8DCF-0A38-AB70-59129602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2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EA650-C94E-A970-8D7F-8784BCC9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E7F01-27D7-7257-DEC2-20DBCB56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EABD6-89FF-AD1B-9904-836D0E30B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AEDE6-D035-EA43-B846-69E9812A5B6B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A254F-1649-369A-3F37-0761486AB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D8EA-54F9-BB05-A804-B5F93AD24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23E8F-D882-3F45-89C2-EB32440B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report/tsifrovoy-kazahstan-peredovyie-tehnologii-zhdut-osvoeniy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457709/free-illustration-vector-infographic-pictogram-increase-a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nsmes.com/2021/02/tips-for-getting-started-with-forex-trading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.stackexchange.com/questions/2199835/boxplot-skewnes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ulationdata.net/2020/10/27/trading-en-ligne-le-guid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analytics-text-185576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ngler.io/blog/4-caracteristicas-que-separam-um-pm-mediano-de-um-pm-de-alto-nivel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6/3-ways-that-technology-improves-productivity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understanding-database-shard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318ADE8-D3FF-1622-1EAB-9ED550D6A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73" b="7391"/>
          <a:stretch/>
        </p:blipFill>
        <p:spPr>
          <a:xfrm>
            <a:off x="20" y="0"/>
            <a:ext cx="12191980" cy="7227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483" y="1181686"/>
            <a:ext cx="9671244" cy="2416655"/>
          </a:xfrm>
        </p:spPr>
        <p:txBody>
          <a:bodyPr>
            <a:normAutofit fontScale="90000"/>
          </a:bodyPr>
          <a:lstStyle/>
          <a:p>
            <a: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Financial Data Science </a:t>
            </a:r>
            <a:b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Implementing </a:t>
            </a:r>
            <a:b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Pairs Trading Strategy</a:t>
            </a:r>
            <a:endParaRPr lang="en-IN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98277"/>
            <a:ext cx="9440034" cy="2859668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Presented by: Group 6</a:t>
            </a:r>
          </a:p>
          <a:p>
            <a:endParaRPr lang="en-IE" sz="32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E" sz="2000" b="1" dirty="0">
                <a:solidFill>
                  <a:srgbClr val="002060"/>
                </a:solidFill>
                <a:effectLst/>
                <a:latin typeface="LMRoman12-Regular-Identity-H"/>
              </a:rPr>
              <a:t>Kuntoji, Rohan – 22202093</a:t>
            </a:r>
          </a:p>
          <a:p>
            <a:r>
              <a:rPr lang="en-IE" sz="2000" b="1" dirty="0">
                <a:solidFill>
                  <a:srgbClr val="002060"/>
                </a:solidFill>
                <a:effectLst/>
                <a:latin typeface="LMRoman12-Regular-Identity-H"/>
              </a:rPr>
              <a:t>Parary, Aman - 18417714</a:t>
            </a:r>
          </a:p>
          <a:p>
            <a:r>
              <a:rPr lang="en-IE" sz="2000" b="1" dirty="0">
                <a:solidFill>
                  <a:srgbClr val="002060"/>
                </a:solidFill>
                <a:effectLst/>
                <a:latin typeface="LMRoman12-Regular-Identity-H"/>
              </a:rPr>
              <a:t>Fernandes, William - 22201553</a:t>
            </a:r>
            <a:endParaRPr lang="en-IN" sz="32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4" name="Group 1109">
            <a:extLst>
              <a:ext uri="{FF2B5EF4-FFF2-40B4-BE49-F238E27FC236}">
                <a16:creationId xmlns:a16="http://schemas.microsoft.com/office/drawing/2014/main" id="{601C064A-E6E4-44D2-B345-2BB7514A7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11" name="Color">
              <a:extLst>
                <a:ext uri="{FF2B5EF4-FFF2-40B4-BE49-F238E27FC236}">
                  <a16:creationId xmlns:a16="http://schemas.microsoft.com/office/drawing/2014/main" id="{DB12EA1C-AD22-49E2-9660-D9CDC6B61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5" name="Color">
              <a:extLst>
                <a:ext uri="{FF2B5EF4-FFF2-40B4-BE49-F238E27FC236}">
                  <a16:creationId xmlns:a16="http://schemas.microsoft.com/office/drawing/2014/main" id="{67CE115B-4A96-4B14-8520-5C5FC624E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14" name="Color">
            <a:extLst>
              <a:ext uri="{FF2B5EF4-FFF2-40B4-BE49-F238E27FC236}">
                <a16:creationId xmlns:a16="http://schemas.microsoft.com/office/drawing/2014/main" id="{D1945E2A-ABF1-415C-B37A-BD0A5C199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5" name="Picture 1" descr="page6image63789984">
            <a:extLst>
              <a:ext uri="{FF2B5EF4-FFF2-40B4-BE49-F238E27FC236}">
                <a16:creationId xmlns:a16="http://schemas.microsoft.com/office/drawing/2014/main" id="{D5D1CA9E-281E-A160-607E-D01A4BC18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r="4403" b="-2"/>
          <a:stretch/>
        </p:blipFill>
        <p:spPr bwMode="auto">
          <a:xfrm>
            <a:off x="5817929" y="885650"/>
            <a:ext cx="5671833" cy="50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BCCEE623-F22A-4681-990C-036558C13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39928A56-DDFB-4B12-BB34-20833166B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6B3765F0-85F4-4EB3-93DA-59F421CD4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38E03A00-A562-4753-8BA0-93F8B05DE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55F5D032-1BA8-410D-B68E-0DD597582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BA3FCDE-79E0-49F5-A381-232AB935D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0E27297F-31E8-46C6-8569-1FD12C653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A374C063-2A46-4D9F-A085-0FB2F194C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7FB785-38FA-4120-F008-133683C866C8}"/>
              </a:ext>
            </a:extLst>
          </p:cNvPr>
          <p:cNvSpPr txBox="1"/>
          <p:nvPr/>
        </p:nvSpPr>
        <p:spPr>
          <a:xfrm>
            <a:off x="922755" y="1343767"/>
            <a:ext cx="44772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Textual data pre-processing – stop-words removal, lemmatisation, and tokenisation 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u="none" strike="noStrik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Vectorised textual data to transform it into a numerical feature space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using </a:t>
            </a:r>
            <a:r>
              <a:rPr lang="en-GB" sz="200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en-GB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measures and n-grams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 10000 feature variables created by considering n-grams </a:t>
            </a:r>
            <a:r>
              <a:rPr lang="en-GB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range of (2, 4)</a:t>
            </a:r>
            <a:endParaRPr lang="en-GB" sz="2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5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4" name="Rectangle 209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8E88A-B103-1C3F-2128-76E80D4A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4695147"/>
            <a:ext cx="4102893" cy="1628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b="1" kern="1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 charts of the top 10 n-grams within each topic</a:t>
            </a:r>
            <a:endParaRPr lang="en-US" sz="3200" b="1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70256-EDBD-0CB5-B3AA-7055CDD7CA27}"/>
              </a:ext>
            </a:extLst>
          </p:cNvPr>
          <p:cNvSpPr txBox="1"/>
          <p:nvPr/>
        </p:nvSpPr>
        <p:spPr>
          <a:xfrm>
            <a:off x="1863969" y="432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1" descr="page7image63450288">
            <a:extLst>
              <a:ext uri="{FF2B5EF4-FFF2-40B4-BE49-F238E27FC236}">
                <a16:creationId xmlns:a16="http://schemas.microsoft.com/office/drawing/2014/main" id="{949095A4-7CFB-9313-552D-4613F83A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22" y="-1"/>
            <a:ext cx="7687477" cy="68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3D28CF-CCCE-D78D-CF03-2F334FD6A1DC}"/>
              </a:ext>
            </a:extLst>
          </p:cNvPr>
          <p:cNvSpPr txBox="1"/>
          <p:nvPr/>
        </p:nvSpPr>
        <p:spPr>
          <a:xfrm>
            <a:off x="228611" y="1249850"/>
            <a:ext cx="45175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Latent Semantic Analysis (LSA) applied to reduce dimensionality of the TF-IDF sparse matrix and get a dense matrix.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u="none" strike="noStrik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feature space from 10000 to 80 latent variables (topics), retaining 25% of total variance explained  </a:t>
            </a:r>
          </a:p>
        </p:txBody>
      </p:sp>
    </p:spTree>
    <p:extLst>
      <p:ext uri="{BB962C8B-B14F-4D97-AF65-F5344CB8AC3E}">
        <p14:creationId xmlns:p14="http://schemas.microsoft.com/office/powerpoint/2010/main" val="282550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A3B3C-0BDB-E1D8-9D40-1674D030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8" y="94320"/>
            <a:ext cx="8926284" cy="549309"/>
          </a:xfrm>
        </p:spPr>
        <p:txBody>
          <a:bodyPr anchor="b">
            <a:normAutofit/>
          </a:bodyPr>
          <a:lstStyle/>
          <a:p>
            <a:pPr algn="ctr"/>
            <a:r>
              <a:rPr lang="en-IE" sz="2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 correlation map with 12-PCA &amp; 80 LSA 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 descr="page4image63848448">
            <a:extLst>
              <a:ext uri="{FF2B5EF4-FFF2-40B4-BE49-F238E27FC236}">
                <a16:creationId xmlns:a16="http://schemas.microsoft.com/office/drawing/2014/main" id="{D06F2069-D5D6-83F1-655F-1D597A44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4629" y="643629"/>
            <a:ext cx="6313714" cy="54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ECDF1-509F-E805-F2E7-5B419EFC1A44}"/>
              </a:ext>
            </a:extLst>
          </p:cNvPr>
          <p:cNvSpPr txBox="1"/>
          <p:nvPr/>
        </p:nvSpPr>
        <p:spPr>
          <a:xfrm>
            <a:off x="119743" y="2069321"/>
            <a:ext cx="4931229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Near zero feature correlation is observed in the heatmap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GB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features are better for model fitting, hence validating data pre-processing steps</a:t>
            </a:r>
            <a:endParaRPr lang="en-GB" sz="2000" u="none" strike="noStrik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GB" sz="2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9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1957754"/>
            <a:ext cx="4567686" cy="3917118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ML-based modelling</a:t>
            </a:r>
            <a:endParaRPr lang="en-US" sz="4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3" name="Rectangle 31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6AF57-CFDC-DCBD-9A6D-669699F2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75886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Elbow test and Silhouette score analysis</a:t>
            </a:r>
            <a:b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1" descr="page8image63918144">
            <a:extLst>
              <a:ext uri="{FF2B5EF4-FFF2-40B4-BE49-F238E27FC236}">
                <a16:creationId xmlns:a16="http://schemas.microsoft.com/office/drawing/2014/main" id="{2EF8309E-ACB3-643A-0C87-5B8037BD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3" y="1971675"/>
            <a:ext cx="10758861" cy="44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5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2" name="Rectangle 417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3" name="Freeform: Shape 417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3A436-D4DD-4070-F22E-E26208E2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2" y="4271302"/>
            <a:ext cx="5545251" cy="1338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900" kern="1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t-SNE plot for OPTICS exhibits clear separation between clusters, well-defined boundaries, and compact clusters, indicating that this model performs favorably for the given dataset </a:t>
            </a:r>
            <a:endParaRPr lang="en-US" sz="19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7" name="Picture 1" descr="page9image63887664">
            <a:extLst>
              <a:ext uri="{FF2B5EF4-FFF2-40B4-BE49-F238E27FC236}">
                <a16:creationId xmlns:a16="http://schemas.microsoft.com/office/drawing/2014/main" id="{DF813A55-2104-ACAF-66A4-6049ECA6F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9473"/>
            <a:ext cx="6096000" cy="2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D5B21-65BF-248E-89BF-30399AACE906}"/>
              </a:ext>
            </a:extLst>
          </p:cNvPr>
          <p:cNvSpPr txBox="1"/>
          <p:nvPr/>
        </p:nvSpPr>
        <p:spPr>
          <a:xfrm>
            <a:off x="348344" y="56253"/>
            <a:ext cx="10929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1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clusters t-SNE plots (3 clustering approaches)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9C86A7AB-779E-BBB1-7372-ECD255D8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096000" y="677251"/>
            <a:ext cx="6096000" cy="2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7674AD53-AE22-F33B-5187-B4BE5B8F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96000" y="3624262"/>
            <a:ext cx="6096000" cy="2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BC72D-A25A-B8CE-A748-76BBD52ED6B2}"/>
              </a:ext>
            </a:extLst>
          </p:cNvPr>
          <p:cNvSpPr txBox="1"/>
          <p:nvPr/>
        </p:nvSpPr>
        <p:spPr>
          <a:xfrm>
            <a:off x="2153159" y="3436873"/>
            <a:ext cx="155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clusters (11)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3B923-EB90-24EB-DA4D-E78858F6D077}"/>
              </a:ext>
            </a:extLst>
          </p:cNvPr>
          <p:cNvSpPr txBox="1"/>
          <p:nvPr/>
        </p:nvSpPr>
        <p:spPr>
          <a:xfrm>
            <a:off x="8425545" y="3298374"/>
            <a:ext cx="1796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clusters (14)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BA6AD-2D13-E105-1061-8025901E73AC}"/>
              </a:ext>
            </a:extLst>
          </p:cNvPr>
          <p:cNvSpPr txBox="1"/>
          <p:nvPr/>
        </p:nvSpPr>
        <p:spPr>
          <a:xfrm>
            <a:off x="8556176" y="6362067"/>
            <a:ext cx="1534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clusters (17)</a:t>
            </a:r>
          </a:p>
        </p:txBody>
      </p:sp>
    </p:spTree>
    <p:extLst>
      <p:ext uri="{BB962C8B-B14F-4D97-AF65-F5344CB8AC3E}">
        <p14:creationId xmlns:p14="http://schemas.microsoft.com/office/powerpoint/2010/main" val="77086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9" name="Rectangle 51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5" name="Rectangle 51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96" name="Rectangle 51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7" name="Rectangle 51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7" name="Freeform: Shape 51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FCFCA-83D5-DD99-1141-54BD429C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0" y="845422"/>
            <a:ext cx="2638605" cy="2986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 chart displaying 11 OPTICS clusters with stock counts ranging between 7 and 9 per cluster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1" name="Picture 1" descr="page9image63894528">
            <a:extLst>
              <a:ext uri="{FF2B5EF4-FFF2-40B4-BE49-F238E27FC236}">
                <a16:creationId xmlns:a16="http://schemas.microsoft.com/office/drawing/2014/main" id="{52F1DB8E-9331-A04E-93BE-A1CD20A208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827731"/>
            <a:ext cx="7225748" cy="520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FBD8B11-A1A0-E214-2EFA-63B4EC5F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783905" y="3611783"/>
            <a:ext cx="2468653" cy="40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Rectangle 721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218" name="Group 7217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7219" name="Rectangle 7218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20" name="Rectangle 7219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22" name="Freeform: Shape 7221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224" name="Rectangle 722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69" name="Picture 1" descr="page12image63914400">
            <a:extLst>
              <a:ext uri="{FF2B5EF4-FFF2-40B4-BE49-F238E27FC236}">
                <a16:creationId xmlns:a16="http://schemas.microsoft.com/office/drawing/2014/main" id="{54B0A776-029A-56CC-073A-591F868B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195"/>
            <a:ext cx="4978672" cy="66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1AA936-5D62-7D79-1885-D4993DAD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1" y="1265709"/>
            <a:ext cx="5867397" cy="4891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Displays 9 cointegrated pairs with a statistically significant relationship, as determined by the ADF test at a 95% confidence level 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11" name="Picture 10" descr="A picture containing text, monitor, indoor, scoreboard&#10;&#10;Description automatically generated">
            <a:extLst>
              <a:ext uri="{FF2B5EF4-FFF2-40B4-BE49-F238E27FC236}">
                <a16:creationId xmlns:a16="http://schemas.microsoft.com/office/drawing/2014/main" id="{85F60FCA-8EBA-A752-9C01-33336BD7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7403" y="3314699"/>
            <a:ext cx="5867397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0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309446"/>
            <a:ext cx="4567686" cy="356542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IE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Visualisation 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4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1" name="Rectangle 11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ectangle 11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7" name="Picture 3" descr="page5image63450912">
            <a:extLst>
              <a:ext uri="{FF2B5EF4-FFF2-40B4-BE49-F238E27FC236}">
                <a16:creationId xmlns:a16="http://schemas.microsoft.com/office/drawing/2014/main" id="{8C90039A-C2F8-F567-3124-896D4A245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1743" y="114300"/>
            <a:ext cx="4487117" cy="65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3D3E19-55BA-E996-B9D1-701BEBA74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141" y="4448865"/>
            <a:ext cx="4040744" cy="2408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2F29F9-C649-3A78-AAD7-3C6BF4B7CBD3}"/>
              </a:ext>
            </a:extLst>
          </p:cNvPr>
          <p:cNvSpPr txBox="1"/>
          <p:nvPr/>
        </p:nvSpPr>
        <p:spPr>
          <a:xfrm>
            <a:off x="409329" y="1562878"/>
            <a:ext cx="3217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2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stocks across clusters based on different ratio measures;</a:t>
            </a:r>
            <a:br>
              <a:rPr lang="en-US" sz="22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kern="120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2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describes median, outliers, and skewness 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AF088-3691-0613-1B4A-EA412F153A8E}"/>
              </a:ext>
            </a:extLst>
          </p:cNvPr>
          <p:cNvSpPr txBox="1"/>
          <p:nvPr/>
        </p:nvSpPr>
        <p:spPr>
          <a:xfrm>
            <a:off x="744601" y="666852"/>
            <a:ext cx="254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Boxplots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614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41A46-0751-6433-D8F1-66D6E2C8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199713"/>
            <a:ext cx="5834744" cy="288642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 from exploiting believed market inefficiencies, generally determined through statistical &amp; econometric techniques</a:t>
            </a:r>
            <a:b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Pairs trading is one of the earliest &amp; simplest forms of statistical arbitrage</a:t>
            </a:r>
            <a:b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introduced in the mid 1980s by a group of analysts working at Morgan Stanley </a:t>
            </a:r>
            <a:endParaRPr lang="en-US" sz="2100" dirty="0">
              <a:solidFill>
                <a:srgbClr val="002060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17FA282-353F-0FDC-775E-804DC6F19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7503" r="35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7967F-DA8C-592F-9BD0-09D1404253A1}"/>
              </a:ext>
            </a:extLst>
          </p:cNvPr>
          <p:cNvSpPr txBox="1"/>
          <p:nvPr/>
        </p:nvSpPr>
        <p:spPr>
          <a:xfrm>
            <a:off x="500742" y="546521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Arbitrage trading?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6C4D3-CC73-3F9D-B935-092F4F11BC53}"/>
              </a:ext>
            </a:extLst>
          </p:cNvPr>
          <p:cNvSpPr txBox="1"/>
          <p:nvPr/>
        </p:nvSpPr>
        <p:spPr>
          <a:xfrm>
            <a:off x="500742" y="4513099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stock-clustering?</a:t>
            </a: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C73E3-2354-4FF0-EE55-962F351EE20D}"/>
              </a:ext>
            </a:extLst>
          </p:cNvPr>
          <p:cNvSpPr txBox="1"/>
          <p:nvPr/>
        </p:nvSpPr>
        <p:spPr>
          <a:xfrm>
            <a:off x="500742" y="5350532"/>
            <a:ext cx="41485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1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GICS vs ML based stock-clustering</a:t>
            </a:r>
          </a:p>
        </p:txBody>
      </p:sp>
    </p:spTree>
    <p:extLst>
      <p:ext uri="{BB962C8B-B14F-4D97-AF65-F5344CB8AC3E}">
        <p14:creationId xmlns:p14="http://schemas.microsoft.com/office/powerpoint/2010/main" val="3367512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38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135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03816-4641-3DCD-D573-BA53AD86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225811"/>
            <a:ext cx="4225290" cy="344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 cloud plots reveal business descriptions for companies in each of the 11 OPTICS clusters 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5" name="Picture 1" descr="page6image63445920">
            <a:extLst>
              <a:ext uri="{FF2B5EF4-FFF2-40B4-BE49-F238E27FC236}">
                <a16:creationId xmlns:a16="http://schemas.microsoft.com/office/drawing/2014/main" id="{7CD23EA4-CB46-960C-2F45-93DE9150EE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400049"/>
            <a:ext cx="6143625" cy="6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hand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9ADC4C4C-B666-6C65-9913-0FC4CD13A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900487"/>
            <a:ext cx="5468548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9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3" name="Rectangle 618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5" name="Rectangle 618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E4C44-B1DD-52BD-B34A-EF4FB060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OPTICS clusters plotted against the GICS sector segmentation 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5" name="Picture 1" descr="page10image63793728">
            <a:extLst>
              <a:ext uri="{FF2B5EF4-FFF2-40B4-BE49-F238E27FC236}">
                <a16:creationId xmlns:a16="http://schemas.microsoft.com/office/drawing/2014/main" id="{6FF6DF0B-1E1B-2D27-ACC4-6E1657F9DB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 b="-1"/>
          <a:stretch/>
        </p:blipFill>
        <p:spPr bwMode="auto">
          <a:xfrm>
            <a:off x="4038600" y="965247"/>
            <a:ext cx="7188199" cy="492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52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1512277"/>
            <a:ext cx="4567686" cy="4362595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Analysis &amp; Future scope</a:t>
            </a:r>
            <a:endParaRPr lang="en-US" sz="4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29CA8-B9AC-4FB9-ABD9-29D56968D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5AE17642-D811-47CD-8BA8-18FF5FE9B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7A882BBB-2A6D-439B-B6A2-994C8A3CF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93ABD6-1947-93E3-6261-561E1964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06016"/>
            <a:ext cx="5074368" cy="2622984"/>
          </a:xfrm>
        </p:spPr>
        <p:txBody>
          <a:bodyPr anchor="b">
            <a:normAutofit/>
          </a:bodyPr>
          <a:lstStyle/>
          <a:p>
            <a:br>
              <a:rPr lang="en-IE" sz="1800" b="0" i="0" u="none" strike="noStrike" dirty="0">
                <a:effectLst/>
                <a:latin typeface="Arial" panose="020B0604020202020204" pitchFamily="34" charset="0"/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C08587-9A71-0C0B-2E3E-4654C67ED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545382"/>
              </p:ext>
            </p:extLst>
          </p:nvPr>
        </p:nvGraphicFramePr>
        <p:xfrm>
          <a:off x="1000898" y="3673760"/>
          <a:ext cx="3694670" cy="22250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958763">
                  <a:extLst>
                    <a:ext uri="{9D8B030D-6E8A-4147-A177-3AD203B41FA5}">
                      <a16:colId xmlns:a16="http://schemas.microsoft.com/office/drawing/2014/main" val="3469845145"/>
                    </a:ext>
                  </a:extLst>
                </a:gridCol>
                <a:gridCol w="1735907">
                  <a:extLst>
                    <a:ext uri="{9D8B030D-6E8A-4147-A177-3AD203B41FA5}">
                      <a16:colId xmlns:a16="http://schemas.microsoft.com/office/drawing/2014/main" val="79639504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 [HON, WAT]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3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2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crosses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1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 eligible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2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Profitable trades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3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 holding period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 days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658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6D389-831F-4039-D9C3-7C8DA276BF5D}"/>
              </a:ext>
            </a:extLst>
          </p:cNvPr>
          <p:cNvSpPr txBox="1"/>
          <p:nvPr/>
        </p:nvSpPr>
        <p:spPr>
          <a:xfrm>
            <a:off x="0" y="358346"/>
            <a:ext cx="6067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Movement and Trading Signal Charts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A18179-E76F-A18D-C549-BABBE8B4CD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87431"/>
              </p:ext>
            </p:extLst>
          </p:nvPr>
        </p:nvGraphicFramePr>
        <p:xfrm>
          <a:off x="981485" y="1024576"/>
          <a:ext cx="3714821" cy="222504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78914">
                  <a:extLst>
                    <a:ext uri="{9D8B030D-6E8A-4147-A177-3AD203B41FA5}">
                      <a16:colId xmlns:a16="http://schemas.microsoft.com/office/drawing/2014/main" val="3469845145"/>
                    </a:ext>
                  </a:extLst>
                </a:gridCol>
                <a:gridCol w="1735907">
                  <a:extLst>
                    <a:ext uri="{9D8B030D-6E8A-4147-A177-3AD203B41FA5}">
                      <a16:colId xmlns:a16="http://schemas.microsoft.com/office/drawing/2014/main" val="79639504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 [ADSK, IDXX]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3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0.01244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2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crosses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1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 eligible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2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Profitable trades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3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 holding period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14.66 days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65863"/>
                  </a:ext>
                </a:extLst>
              </a:tr>
            </a:tbl>
          </a:graphicData>
        </a:graphic>
      </p:graphicFrame>
      <p:pic>
        <p:nvPicPr>
          <p:cNvPr id="11" name="Picture 1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E1EE4F21-E657-24DD-E3F2-15AC1EDB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96" y="304801"/>
            <a:ext cx="4855862" cy="2956057"/>
          </a:xfrm>
          <a:prstGeom prst="rect">
            <a:avLst/>
          </a:prstGeom>
        </p:spPr>
      </p:pic>
      <p:pic>
        <p:nvPicPr>
          <p:cNvPr id="15" name="Picture 1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7547605-00E2-8222-809B-5258CC75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96" y="3656274"/>
            <a:ext cx="4855862" cy="29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3A3B3-81D2-D043-A7A7-CCCF56E1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852066" cy="2599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Performance vs Benchmark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BB78F9-A26F-6C04-D219-D027E40A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90735" y="3548095"/>
            <a:ext cx="5301048" cy="304178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0DE02FC-9835-66EB-F976-3F5A2D6F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43" y="3546389"/>
            <a:ext cx="5221625" cy="3043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F7356-A88C-D470-B98E-C45BF16B5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9142" y="277567"/>
            <a:ext cx="5221625" cy="2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4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A31B54-ABC2-EE50-1B58-3AF949986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36512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F5727-64B7-3EB7-08FB-19B87FED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11B7E50F-C73B-6573-C4F4-852F9C7C11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7275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033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5934AA-9F35-4DC2-BDEF-C88AEF973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2" name="Color Cover">
              <a:extLst>
                <a:ext uri="{FF2B5EF4-FFF2-40B4-BE49-F238E27FC236}">
                  <a16:creationId xmlns:a16="http://schemas.microsoft.com/office/drawing/2014/main" id="{8B2B1708-8CE4-4A20-94F5-55118AE2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olor Cover">
              <a:extLst>
                <a:ext uri="{FF2B5EF4-FFF2-40B4-BE49-F238E27FC236}">
                  <a16:creationId xmlns:a16="http://schemas.microsoft.com/office/drawing/2014/main" id="{B2BC243A-AB39-4DEF-B708-A656BA5A6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5590E9-5E18-4877-8515-94EBE05E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8B4AF456-0671-432E-AD5B-FFAF8D64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3CE7848D-78F7-4020-9603-9ED294166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3" descr="Magnifying glass on clear background">
            <a:extLst>
              <a:ext uri="{FF2B5EF4-FFF2-40B4-BE49-F238E27FC236}">
                <a16:creationId xmlns:a16="http://schemas.microsoft.com/office/drawing/2014/main" id="{C9AE1D6E-5F45-EC3F-F99C-84FEA8DCD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2" r="10194"/>
          <a:stretch/>
        </p:blipFill>
        <p:spPr>
          <a:xfrm>
            <a:off x="7082810" y="841663"/>
            <a:ext cx="4166151" cy="518592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CA0097F-05D8-41AA-ABF9-33C69879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62F899-4295-416F-919F-934ED769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5A3F4B-68DC-4F36-BCE6-C507ACC5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83BE2D-C85A-4DE3-A6F4-AE65BB3EF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4C550A-7A80-4B73-B7BF-7426DD1C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D956BA8-D252-430A-9E58-C7F3D1AC9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345BF4-9F1D-4388-A778-56FAE2C42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2B00E1-8709-469F-A9F4-F974D3FED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16FC47-A696-DDF1-F3BE-84EC2939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4"/>
            <a:ext cx="5203990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983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Novel Data Set </a:t>
            </a:r>
            <a:b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55C30-71FC-6899-F84C-5290C15F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692" y="875194"/>
            <a:ext cx="4195674" cy="1270592"/>
          </a:xfrm>
        </p:spPr>
        <p:txBody>
          <a:bodyPr anchor="b">
            <a:noAutofit/>
          </a:bodyPr>
          <a:lstStyle/>
          <a:p>
            <a:pPr algn="ctr"/>
            <a:r>
              <a:rPr lang="en-IE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09428FC-2519-521B-7050-B6FEA2AC6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744" r="23756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B52A12-726D-79BA-59ED-88C0A189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579" y="2774191"/>
            <a:ext cx="4684449" cy="34554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 universe – S&amp;P 500 constituents as of March 2023</a:t>
            </a:r>
          </a:p>
          <a:p>
            <a:pPr marL="0" indent="0">
              <a:buNone/>
            </a:pPr>
            <a:endParaRPr lang="en-IE" sz="240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novel stock universe database was created by gathering generic profile data, historical financial ratios data and historical price (OHLCV) data (13 years).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4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4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4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217947"/>
            <a:ext cx="4567686" cy="3656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Database Creation and Querying </a:t>
            </a: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7D915E1-A75A-2942-06BA-677FBEF9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925" b="20443"/>
          <a:stretch/>
        </p:blipFill>
        <p:spPr>
          <a:xfrm>
            <a:off x="6005649" y="0"/>
            <a:ext cx="6186349" cy="53884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34635-405A-BF59-A285-AE9E548A73A6}"/>
              </a:ext>
            </a:extLst>
          </p:cNvPr>
          <p:cNvSpPr txBox="1"/>
          <p:nvPr/>
        </p:nvSpPr>
        <p:spPr>
          <a:xfrm>
            <a:off x="334192" y="246914"/>
            <a:ext cx="5671457" cy="5432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 - data gathered from multiple sources housed in a disk-based lightweight DB (structured data only)</a:t>
            </a:r>
          </a:p>
          <a:p>
            <a:pPr marL="285750" indent="-285750">
              <a:buFont typeface="Wingdings" pitchFamily="2" charset="2"/>
              <a:buChar char="v"/>
            </a:pPr>
            <a:endParaRPr lang="en-IE" u="none" strike="noStrik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 distinct DB tables – 4 linked &amp; 1 unlinked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Executed queries to extract data for each table to perform exploratory data analysis (EDA), data cleaning, and model building.</a:t>
            </a:r>
          </a:p>
          <a:p>
            <a:pPr marL="0" indent="0">
              <a:buNone/>
            </a:pPr>
            <a:endParaRPr lang="en-IN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statistics</a:t>
            </a:r>
          </a:p>
          <a:p>
            <a:pPr marL="0" indent="0">
              <a:buNone/>
            </a:pPr>
            <a:endParaRPr lang="en-IN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Filtered the top 10 trading days with the highest total volume across all tickers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Extracted the top 10 sectors based on number of companies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Filtered the "HQ" attribute (state, country) to extract the top 10 companies based on each state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8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890954"/>
            <a:ext cx="4567686" cy="4983918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Cleaning, Checking and Organization of Data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7938F-7BD4-338C-C813-14D00A20A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3" y="508851"/>
            <a:ext cx="6550291" cy="11424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Imputation &amp; dimensionality reduction (PCA)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DE5A3-21B7-2F33-6C41-9DECB831F173}"/>
              </a:ext>
            </a:extLst>
          </p:cNvPr>
          <p:cNvSpPr txBox="1"/>
          <p:nvPr/>
        </p:nvSpPr>
        <p:spPr>
          <a:xfrm>
            <a:off x="157163" y="2160173"/>
            <a:ext cx="6449431" cy="4791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financial ratios (10 out of 56) were selected based on 5 main categories – liquidity, leverage, efficiency, profitability &amp; market value ratios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US" sz="2000" u="none" strike="noStrik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Considered only pre-pandemic historical annual ratios data (2010-2019) to fit the clustering model to avoid volatility driven bias in grouping stocks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 imputer was used to impute missing values in the ratios dataset, reducing missing values to zero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 PCA to reduce feature space dimensions by selecting the optimal number of features</a:t>
            </a:r>
          </a:p>
        </p:txBody>
      </p:sp>
      <p:pic>
        <p:nvPicPr>
          <p:cNvPr id="11" name="Picture 10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829E9E5C-E053-620C-3A66-B193751A8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7023" y="88518"/>
            <a:ext cx="5531929" cy="2682985"/>
          </a:xfrm>
          <a:prstGeom prst="rect">
            <a:avLst/>
          </a:prstGeom>
          <a:noFill/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808AD55-CF13-4B75-668B-AA46A7C9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55" y="3572499"/>
            <a:ext cx="5226522" cy="3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3562-AC57-A2D1-AE40-17C5C779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1969477"/>
            <a:ext cx="4567686" cy="3905395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E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Textual Analysis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101010 data lines to infinity">
            <a:extLst>
              <a:ext uri="{FF2B5EF4-FFF2-40B4-BE49-F238E27FC236}">
                <a16:creationId xmlns:a16="http://schemas.microsoft.com/office/drawing/2014/main" id="{C4FF4012-E827-1B56-E14A-3C7D47532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5" r="20856" b="-1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{4B792E0E-E701-0E4B-97C3-A9DC77AD7610}tf10001070_mac</Template>
  <TotalTime>564</TotalTime>
  <Words>742</Words>
  <Application>Microsoft Macintosh PowerPoint</Application>
  <PresentationFormat>Widescreen</PresentationFormat>
  <Paragraphs>102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LMRoman12-Regular-Identity-H</vt:lpstr>
      <vt:lpstr>Times New Roman</vt:lpstr>
      <vt:lpstr>Wingdings</vt:lpstr>
      <vt:lpstr>Office Theme</vt:lpstr>
      <vt:lpstr>Financial Data Science  For Implementing  Pairs Trading Strategy</vt:lpstr>
      <vt:lpstr>Profit from exploiting believed market inefficiencies, generally determined through statistical &amp; econometric techniques  Pairs trading is one of the earliest &amp; simplest forms of statistical arbitrage  First introduced in the mid 1980s by a group of analysts working at Morgan Stanley </vt:lpstr>
      <vt:lpstr>1. Novel Data Set  </vt:lpstr>
      <vt:lpstr>Dataset Collection </vt:lpstr>
      <vt:lpstr>2. Database Creation and Querying </vt:lpstr>
      <vt:lpstr>PowerPoint Presentation</vt:lpstr>
      <vt:lpstr>  3. Cleaning, Checking and Organization of Data</vt:lpstr>
      <vt:lpstr>Data Imputation &amp; dimensionality reduction (PCA)</vt:lpstr>
      <vt:lpstr> 4. Textual Analysis</vt:lpstr>
      <vt:lpstr>PowerPoint Presentation</vt:lpstr>
      <vt:lpstr>Bar charts of the top 10 n-grams within each topic</vt:lpstr>
      <vt:lpstr>Feature space correlation map with 12-PCA &amp; 80 LSA </vt:lpstr>
      <vt:lpstr> 5. ML-based modelling</vt:lpstr>
      <vt:lpstr> Elbow test and Silhouette score analysis </vt:lpstr>
      <vt:lpstr>The t-SNE plot for OPTICS exhibits clear separation between clusters, well-defined boundaries, and compact clusters, indicating that this model performs favorably for the given dataset </vt:lpstr>
      <vt:lpstr>Bar chart displaying 11 OPTICS clusters with stock counts ranging between 7 and 9 per cluster </vt:lpstr>
      <vt:lpstr>PowerPoint Presentation</vt:lpstr>
      <vt:lpstr> 6. Data Visualisation </vt:lpstr>
      <vt:lpstr>PowerPoint Presentation</vt:lpstr>
      <vt:lpstr>Word cloud plots reveal business descriptions for companies in each of the 11 OPTICS clusters  </vt:lpstr>
      <vt:lpstr>OPTICS clusters plotted against the GICS sector segmentation  </vt:lpstr>
      <vt:lpstr> 7. Business Analysis &amp; Future scope</vt:lpstr>
      <vt:lpstr> </vt:lpstr>
      <vt:lpstr>Portfolio Performance vs Benchmark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Data Science  For Implementing  Pairs Trading Strategy</dc:title>
  <dc:creator>William Fernandes</dc:creator>
  <cp:lastModifiedBy>Rohan Kuntoji</cp:lastModifiedBy>
  <cp:revision>50</cp:revision>
  <dcterms:created xsi:type="dcterms:W3CDTF">2023-04-26T14:58:44Z</dcterms:created>
  <dcterms:modified xsi:type="dcterms:W3CDTF">2023-04-27T03:55:25Z</dcterms:modified>
</cp:coreProperties>
</file>